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912" y="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823F682-0A72-47F7-98F9-61D030207AB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D174377-ECBB-489F-BE3F-7EB169ABF7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day/12-25/" TargetMode="External"/><Relationship Id="rId2" Type="http://schemas.openxmlformats.org/officeDocument/2006/relationships/hyperlink" Target="http://www.calend.ru/event/447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end.ru/day/12-1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event/7445/" TargetMode="External"/><Relationship Id="rId2" Type="http://schemas.openxmlformats.org/officeDocument/2006/relationships/hyperlink" Target="http://www.calend.ru/event/650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lend.ru/event/4096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320479"/>
          </a:xfrm>
        </p:spPr>
        <p:txBody>
          <a:bodyPr/>
          <a:lstStyle/>
          <a:p>
            <a:r>
              <a:rPr lang="ru-RU" sz="4800" dirty="0" smtClean="0"/>
              <a:t>ДЕНЬ КОНСТИТУЦИИ</a:t>
            </a:r>
            <a:br>
              <a:rPr lang="ru-RU" sz="4800" dirty="0" smtClean="0"/>
            </a:br>
            <a:r>
              <a:rPr lang="ru-RU" sz="4800" dirty="0" smtClean="0"/>
              <a:t>12 ДЕКАБРЯ 1993г.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9614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ЦИВИЛИЗАЦИЯ ИДИВО</a:t>
            </a:r>
            <a:endParaRPr lang="ru-RU" dirty="0"/>
          </a:p>
        </p:txBody>
      </p:sp>
      <p:pic>
        <p:nvPicPr>
          <p:cNvPr id="1026" name="Picture 2" descr="C:\Users\1\Desktop\58650_html_71829cc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78" y="188640"/>
            <a:ext cx="2870152" cy="27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конституции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День Конституции является одним из самых значимых государственных праздников России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smtClean="0"/>
              <a:t>и отмечается ежегодно 12 декабря. </a:t>
            </a:r>
          </a:p>
          <a:p>
            <a:pPr algn="just"/>
            <a:r>
              <a:rPr lang="ru-RU" dirty="0" smtClean="0"/>
              <a:t>В этот день в 1993 году всенародным голосованием в нашей стране </a:t>
            </a:r>
            <a:r>
              <a:rPr lang="ru-RU" dirty="0" smtClean="0">
                <a:hlinkClick r:id="rId2"/>
              </a:rPr>
              <a:t>была принята Конституция Российской Федерации</a:t>
            </a:r>
            <a:r>
              <a:rPr lang="ru-RU" dirty="0" smtClean="0"/>
              <a:t>. Полный текст Конституции был опубликован в «Российской газете» </a:t>
            </a:r>
            <a:r>
              <a:rPr lang="ru-RU" dirty="0" smtClean="0">
                <a:hlinkClick r:id="rId3"/>
              </a:rPr>
              <a:t>25 декабря</a:t>
            </a:r>
            <a:r>
              <a:rPr lang="ru-RU" dirty="0" smtClean="0"/>
              <a:t> 1993 года. </a:t>
            </a:r>
          </a:p>
          <a:p>
            <a:pPr algn="just"/>
            <a:r>
              <a:rPr lang="ru-RU" dirty="0" smtClean="0"/>
              <a:t>С 1994 года, согласно Указам Президента России («О Дне Конституции Российской Федерации» и «О нерабочем дне 12 декабря») день </a:t>
            </a:r>
            <a:r>
              <a:rPr lang="ru-RU" dirty="0" smtClean="0">
                <a:hlinkClick r:id="rId4"/>
              </a:rPr>
              <a:t>12 декабря</a:t>
            </a:r>
            <a:r>
              <a:rPr lang="ru-RU" dirty="0" smtClean="0"/>
              <a:t> был объявлен государственным праздником.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AD0101"/>
              </a:buClr>
            </a:pPr>
            <a:r>
              <a:rPr lang="ru-RU" sz="1900" b="1" dirty="0">
                <a:solidFill>
                  <a:srgbClr val="303030"/>
                </a:solidFill>
              </a:rPr>
              <a:t>Конституция — основной закон государства </a:t>
            </a:r>
            <a:r>
              <a:rPr lang="ru-RU" sz="1900" dirty="0">
                <a:solidFill>
                  <a:srgbClr val="303030"/>
                </a:solidFill>
              </a:rPr>
              <a:t>— является </a:t>
            </a:r>
            <a:r>
              <a:rPr lang="ru-RU" sz="1900" b="1" dirty="0">
                <a:solidFill>
                  <a:srgbClr val="303030"/>
                </a:solidFill>
              </a:rPr>
              <a:t>ядром</a:t>
            </a:r>
            <a:r>
              <a:rPr lang="ru-RU" sz="1900" dirty="0">
                <a:solidFill>
                  <a:srgbClr val="303030"/>
                </a:solidFill>
              </a:rPr>
              <a:t> всей правовой системы России и определяет смысл и содержание других законов</a:t>
            </a:r>
            <a:r>
              <a:rPr lang="ru-RU" sz="1900" dirty="0" smtClean="0">
                <a:solidFill>
                  <a:srgbClr val="303030"/>
                </a:solidFill>
              </a:rPr>
              <a:t>. </a:t>
            </a:r>
          </a:p>
          <a:p>
            <a:pPr lvl="0" algn="ctr">
              <a:buClr>
                <a:srgbClr val="AD0101"/>
              </a:buClr>
            </a:pPr>
            <a:r>
              <a:rPr lang="ru-RU" b="1" dirty="0" smtClean="0">
                <a:solidFill>
                  <a:srgbClr val="303030"/>
                </a:solidFill>
              </a:rPr>
              <a:t>День </a:t>
            </a:r>
            <a:r>
              <a:rPr lang="ru-RU" b="1" dirty="0">
                <a:solidFill>
                  <a:srgbClr val="303030"/>
                </a:solidFill>
              </a:rPr>
              <a:t>Конституции — Начала </a:t>
            </a:r>
            <a:r>
              <a:rPr lang="ru-RU" b="1" dirty="0" smtClean="0">
                <a:solidFill>
                  <a:srgbClr val="303030"/>
                </a:solidFill>
              </a:rPr>
              <a:t>Законов </a:t>
            </a:r>
            <a:r>
              <a:rPr lang="ru-RU" b="1" dirty="0">
                <a:solidFill>
                  <a:srgbClr val="303030"/>
                </a:solidFill>
              </a:rPr>
              <a:t>Волей </a:t>
            </a:r>
            <a:r>
              <a:rPr lang="ru-RU" b="1" dirty="0" smtClean="0">
                <a:solidFill>
                  <a:srgbClr val="303030"/>
                </a:solidFill>
              </a:rPr>
              <a:t>Изначально Вышестоящего Отца</a:t>
            </a:r>
            <a:endParaRPr lang="ru-RU" dirty="0">
              <a:solidFill>
                <a:srgbClr val="303030"/>
              </a:solidFill>
            </a:endParaRPr>
          </a:p>
          <a:p>
            <a:pPr lvl="0" algn="just">
              <a:buClr>
                <a:srgbClr val="AD0101"/>
              </a:buClr>
            </a:pPr>
            <a:endParaRPr lang="ru-RU" sz="1900" dirty="0">
              <a:solidFill>
                <a:srgbClr val="30303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3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Конституция </a:t>
            </a:r>
            <a:br>
              <a:rPr lang="ru-RU" sz="4000" dirty="0" smtClean="0"/>
            </a:br>
            <a:r>
              <a:rPr lang="ru-RU" sz="4000" dirty="0" smtClean="0"/>
              <a:t>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61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КОНСТИТУЦИЯ РОССИЙСКОЙ </a:t>
            </a:r>
            <a:r>
              <a:rPr lang="ru-RU" b="1" dirty="0" smtClean="0"/>
              <a:t>ФЕДЕРАЦИИ</a:t>
            </a:r>
          </a:p>
          <a:p>
            <a:pPr marL="0" indent="0" algn="ctr">
              <a:buNone/>
            </a:pPr>
            <a:r>
              <a:rPr lang="ru-RU" sz="1600" dirty="0"/>
              <a:t>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99767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РАЗДЕЛ ПЕРВЫЙ </a:t>
            </a:r>
            <a:r>
              <a:rPr lang="ru-RU" sz="24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ГЛАВА </a:t>
            </a:r>
            <a:r>
              <a:rPr lang="ru-RU" sz="24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1. ОСНОВЫ КОНСТИТУЦИОННОГО СТРОЯ</a:t>
            </a:r>
            <a:br>
              <a:rPr lang="ru-RU" sz="24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Статья </a:t>
            </a:r>
            <a:r>
              <a:rPr lang="ru-RU" dirty="0"/>
              <a:t>2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Человек</a:t>
            </a:r>
            <a:r>
              <a:rPr lang="ru-RU" dirty="0"/>
              <a:t>, его права и свободы являются высшей ценностью. Признание, соблюдение и защита прав и свобод человека и гражданина - обязанность государства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Статья 6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1.Гражданство </a:t>
            </a:r>
            <a:r>
              <a:rPr lang="ru-RU" dirty="0"/>
              <a:t>Российской Федерации приобретается и прекращается в соответствии с федеральным законом, является единым и равным независимо от оснований приобретения.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Каждый гражданин Российской Федерации обладает на ее территории всеми правами и свободами и несет равные обязанности, предусмотренные Конституцией Российской Федерации.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. Гражданин Российской Федерации не может быть лишен своего гражданства или права изменить его.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Статья 7</a:t>
            </a:r>
          </a:p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 Российская Федерация - социальное государство, политика которого направлена на создание условий, обеспечивающих достойную жизнь и свободное развитие человека.</a:t>
            </a: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108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6781800" cy="115902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19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r>
              <a:rPr lang="ru-RU" sz="2700" b="1" dirty="0" smtClean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ГЛАВА </a:t>
            </a:r>
            <a:r>
              <a:rPr lang="ru-RU" sz="27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  <a:t>2. ПРАВА И СВОБОДЫ ЧЕЛОВЕКА И ГРАЖДАНИНА</a:t>
            </a:r>
            <a:br>
              <a:rPr lang="ru-RU" sz="2700" b="1" dirty="0">
                <a:solidFill>
                  <a:srgbClr val="303030"/>
                </a:solidFill>
                <a:latin typeface="Times New Roman"/>
                <a:ea typeface="+mn-ea"/>
                <a:cs typeface="+mn-cs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Статья </a:t>
            </a:r>
            <a:r>
              <a:rPr lang="ru-RU" dirty="0"/>
              <a:t>43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1.   Каждый </a:t>
            </a:r>
            <a:r>
              <a:rPr lang="ru-RU" dirty="0">
                <a:solidFill>
                  <a:schemeClr val="tx1"/>
                </a:solidFill>
              </a:rPr>
              <a:t>имеет право на образование.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. 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4</a:t>
            </a:r>
            <a:r>
              <a:rPr lang="ru-RU" dirty="0"/>
              <a:t>. Основное общее образование обязательно. Родители или лица, их заменяющие, обеспечивают получение детьми основного общего образования.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5</a:t>
            </a:r>
            <a:r>
              <a:rPr lang="ru-RU" dirty="0"/>
              <a:t>. 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4166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Конституции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303030"/>
                </a:solidFill>
              </a:rPr>
              <a:t>В конце 1990-х годов российская Конституция пережила, по меньшей мере, два политических кризиса, из которых вышла с честью и достоинством. </a:t>
            </a:r>
            <a:endParaRPr lang="ru-RU" sz="1800" dirty="0" smtClean="0">
              <a:solidFill>
                <a:srgbClr val="303030"/>
              </a:solidFill>
            </a:endParaRPr>
          </a:p>
          <a:p>
            <a:pPr algn="just"/>
            <a:r>
              <a:rPr lang="ru-RU" sz="1800" dirty="0" smtClean="0">
                <a:solidFill>
                  <a:srgbClr val="303030"/>
                </a:solidFill>
              </a:rPr>
              <a:t>Ей </a:t>
            </a:r>
            <a:r>
              <a:rPr lang="ru-RU" sz="1800" dirty="0">
                <a:solidFill>
                  <a:srgbClr val="303030"/>
                </a:solidFill>
              </a:rPr>
              <a:t>предшествовали принятая в 1918 году конституция РСФСР и </a:t>
            </a:r>
            <a:r>
              <a:rPr lang="ru-RU" sz="1800" dirty="0">
                <a:solidFill>
                  <a:srgbClr val="303030"/>
                </a:solidFill>
                <a:hlinkClick r:id="rId2"/>
              </a:rPr>
              <a:t>первая Конституция СССР</a:t>
            </a:r>
            <a:r>
              <a:rPr lang="ru-RU" sz="1800" dirty="0">
                <a:solidFill>
                  <a:srgbClr val="303030"/>
                </a:solidFill>
              </a:rPr>
              <a:t>, принятая в 1924 году и закрепившая победу социализма на советском пространстве. </a:t>
            </a:r>
            <a:endParaRPr lang="ru-RU" sz="1800" dirty="0" smtClean="0">
              <a:solidFill>
                <a:srgbClr val="303030"/>
              </a:solidFill>
            </a:endParaRPr>
          </a:p>
          <a:p>
            <a:pPr algn="just"/>
            <a:r>
              <a:rPr lang="ru-RU" sz="1800" dirty="0" smtClean="0">
                <a:solidFill>
                  <a:srgbClr val="303030"/>
                </a:solidFill>
              </a:rPr>
              <a:t>Затем </a:t>
            </a:r>
            <a:r>
              <a:rPr lang="ru-RU" sz="1800" dirty="0">
                <a:solidFill>
                  <a:srgbClr val="303030"/>
                </a:solidFill>
              </a:rPr>
              <a:t>на смену пришли </a:t>
            </a:r>
            <a:r>
              <a:rPr lang="ru-RU" sz="1800" dirty="0">
                <a:solidFill>
                  <a:srgbClr val="303030"/>
                </a:solidFill>
                <a:hlinkClick r:id="rId3"/>
              </a:rPr>
              <a:t>Конституция 1936 года</a:t>
            </a:r>
            <a:r>
              <a:rPr lang="ru-RU" sz="1800" dirty="0">
                <a:solidFill>
                  <a:srgbClr val="303030"/>
                </a:solidFill>
              </a:rPr>
              <a:t> и, так называемая, «застойная» </a:t>
            </a:r>
            <a:r>
              <a:rPr lang="ru-RU" sz="1800" dirty="0">
                <a:solidFill>
                  <a:srgbClr val="303030"/>
                </a:solidFill>
                <a:hlinkClick r:id="rId4"/>
              </a:rPr>
              <a:t>Конституция 1977 года</a:t>
            </a:r>
            <a:r>
              <a:rPr lang="ru-RU" sz="1800" dirty="0">
                <a:solidFill>
                  <a:srgbClr val="303030"/>
                </a:solidFill>
              </a:rPr>
              <a:t>, действовавшая до распада Советского Союза</a:t>
            </a:r>
            <a:r>
              <a:rPr lang="ru-RU" sz="1800" dirty="0" smtClean="0">
                <a:solidFill>
                  <a:srgbClr val="303030"/>
                </a:solidFill>
              </a:rPr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00213"/>
            <a:ext cx="8229600" cy="46815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600" b="1" dirty="0" smtClean="0"/>
              <a:t>День Конституции, как дань великому свершенью</a:t>
            </a:r>
            <a:br>
              <a:rPr lang="ru-RU" sz="1600" b="1" dirty="0" smtClean="0"/>
            </a:br>
            <a:r>
              <a:rPr lang="ru-RU" sz="1600" b="1" dirty="0" smtClean="0"/>
              <a:t>Мы ежегодно чтим в один и тот же день,</a:t>
            </a:r>
            <a:br>
              <a:rPr lang="ru-RU" sz="1600" b="1" dirty="0" smtClean="0"/>
            </a:br>
            <a:r>
              <a:rPr lang="ru-RU" sz="1600" b="1" dirty="0" smtClean="0"/>
              <a:t>Зимой как рождество народного творенья,</a:t>
            </a:r>
            <a:br>
              <a:rPr lang="ru-RU" sz="1600" b="1" dirty="0" smtClean="0"/>
            </a:br>
            <a:r>
              <a:rPr lang="ru-RU" sz="1600" b="1" dirty="0" smtClean="0"/>
              <a:t>Как новую демократических свобод ступень</a:t>
            </a:r>
            <a:r>
              <a:rPr lang="ru-RU" sz="1600" b="1" dirty="0" smtClean="0"/>
              <a:t>.</a:t>
            </a:r>
            <a:endParaRPr lang="ru-RU" sz="1600" b="1" dirty="0" smtClean="0"/>
          </a:p>
        </p:txBody>
      </p:sp>
      <p:pic>
        <p:nvPicPr>
          <p:cNvPr id="4" name="Picture 2" descr="C:\Users\Марина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009" y="116632"/>
            <a:ext cx="6192688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100</TotalTime>
  <Words>502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ДЕНЬ КОНСТИТУЦИИ 12 ДЕКАБРЯ 1993г.</vt:lpstr>
      <vt:lpstr>День конституции</vt:lpstr>
      <vt:lpstr>конституция</vt:lpstr>
      <vt:lpstr>Конституция  Российской Федерации</vt:lpstr>
      <vt:lpstr>РАЗДЕЛ ПЕРВЫЙ  ГЛАВА 1. ОСНОВЫ КОНСТИТУЦИОННОГО СТРОЯ </vt:lpstr>
      <vt:lpstr>           ГЛАВА 2. ПРАВА И СВОБОДЫ ЧЕЛОВЕКА И ГРАЖДАНИНА </vt:lpstr>
      <vt:lpstr>История Конституции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12 ДЕКАБРЯ 1993г.</dc:title>
  <dc:creator>Марина</dc:creator>
  <cp:lastModifiedBy>Asus</cp:lastModifiedBy>
  <cp:revision>9</cp:revision>
  <dcterms:created xsi:type="dcterms:W3CDTF">2015-12-07T18:50:58Z</dcterms:created>
  <dcterms:modified xsi:type="dcterms:W3CDTF">2015-12-08T17:08:02Z</dcterms:modified>
</cp:coreProperties>
</file>